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68" r:id="rId5"/>
    <p:sldId id="259" r:id="rId6"/>
    <p:sldId id="260" r:id="rId7"/>
    <p:sldId id="262" r:id="rId8"/>
    <p:sldId id="261" r:id="rId9"/>
    <p:sldId id="263" r:id="rId10"/>
    <p:sldId id="272" r:id="rId11"/>
    <p:sldId id="273" r:id="rId12"/>
    <p:sldId id="264" r:id="rId13"/>
    <p:sldId id="265" r:id="rId14"/>
    <p:sldId id="266" r:id="rId15"/>
    <p:sldId id="267" r:id="rId16"/>
    <p:sldId id="269" r:id="rId17"/>
    <p:sldId id="270" r:id="rId18"/>
    <p:sldId id="274"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746"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5591" y="1268760"/>
            <a:ext cx="8152873" cy="3970318"/>
          </a:xfrm>
          <a:prstGeom prst="rect">
            <a:avLst/>
          </a:prstGeom>
        </p:spPr>
        <p:txBody>
          <a:bodyPr wrap="square">
            <a:spAutoFit/>
          </a:bodyPr>
          <a:lstStyle/>
          <a:p>
            <a:r>
              <a:rPr lang="zh-CN" altLang="en-US" sz="2800" dirty="0" smtClean="0"/>
              <a:t>为了方便沟通与交流，保证工作顺利开展</a:t>
            </a:r>
            <a:endParaRPr lang="en-US" altLang="zh-CN" sz="2800" dirty="0" smtClean="0"/>
          </a:p>
          <a:p>
            <a:r>
              <a:rPr lang="zh-CN" altLang="en-US" sz="2800" dirty="0" smtClean="0"/>
              <a:t>请各位老师填报前加入设备共享</a:t>
            </a:r>
            <a:r>
              <a:rPr lang="en-US" altLang="zh-CN" sz="2800" dirty="0" err="1" smtClean="0"/>
              <a:t>qq</a:t>
            </a:r>
            <a:r>
              <a:rPr lang="zh-CN" altLang="en-US" sz="2800" dirty="0" smtClean="0"/>
              <a:t>群：</a:t>
            </a:r>
            <a:r>
              <a:rPr lang="en-US" altLang="zh-CN" sz="2800" dirty="0" smtClean="0"/>
              <a:t>142105486</a:t>
            </a:r>
          </a:p>
          <a:p>
            <a:endParaRPr lang="en-US" altLang="zh-CN" sz="2800" dirty="0" smtClean="0"/>
          </a:p>
          <a:p>
            <a:endParaRPr lang="en-US" altLang="zh-CN" sz="2800" dirty="0" smtClean="0"/>
          </a:p>
          <a:p>
            <a:r>
              <a:rPr lang="zh-CN" altLang="en-US" sz="2800" dirty="0" smtClean="0"/>
              <a:t>联系电话：</a:t>
            </a:r>
            <a:r>
              <a:rPr lang="en-US" altLang="zh-CN" sz="2800" dirty="0" smtClean="0"/>
              <a:t>87081379</a:t>
            </a:r>
            <a:r>
              <a:rPr lang="zh-CN" altLang="en-US" sz="2800" dirty="0" smtClean="0"/>
              <a:t>（董伟）</a:t>
            </a:r>
            <a:endParaRPr lang="en-US" altLang="zh-CN" sz="2800" dirty="0" smtClean="0"/>
          </a:p>
          <a:p>
            <a:r>
              <a:rPr lang="en-US" altLang="zh-CN" sz="2800" dirty="0" smtClean="0"/>
              <a:t>                      87082735</a:t>
            </a:r>
            <a:r>
              <a:rPr lang="zh-CN" altLang="en-US" sz="2800" dirty="0" smtClean="0"/>
              <a:t>（锁毅）</a:t>
            </a:r>
            <a:endParaRPr lang="en-US" altLang="zh-CN" sz="2800" dirty="0" smtClean="0"/>
          </a:p>
          <a:p>
            <a:endParaRPr lang="en-US" altLang="zh-CN" sz="2800" dirty="0" smtClean="0"/>
          </a:p>
          <a:p>
            <a:endParaRPr lang="en-US" altLang="zh-CN" sz="2800" dirty="0" smtClean="0"/>
          </a:p>
          <a:p>
            <a:pPr algn="r"/>
            <a:r>
              <a:rPr lang="zh-CN" altLang="en-US" sz="2800" dirty="0" smtClean="0"/>
              <a:t>实验室安全与条件保障处</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332656"/>
            <a:ext cx="5397631" cy="830997"/>
          </a:xfrm>
          <a:prstGeom prst="rect">
            <a:avLst/>
          </a:prstGeom>
        </p:spPr>
        <p:txBody>
          <a:bodyPr wrap="none">
            <a:spAutoFit/>
          </a:bodyPr>
          <a:lstStyle/>
          <a:p>
            <a:r>
              <a:rPr lang="zh-CN" altLang="en-US" sz="2400" b="1" dirty="0" smtClean="0">
                <a:latin typeface="微软雅黑" pitchFamily="34" charset="-122"/>
                <a:ea typeface="微软雅黑" pitchFamily="34" charset="-122"/>
              </a:rPr>
              <a:t>四、设备信息修改</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（信息填写说明详见本</a:t>
            </a:r>
            <a:r>
              <a:rPr lang="en-US" altLang="zh-CN" sz="2400" b="1" dirty="0" smtClean="0">
                <a:latin typeface="微软雅黑" pitchFamily="34" charset="-122"/>
                <a:ea typeface="微软雅黑" pitchFamily="34" charset="-122"/>
              </a:rPr>
              <a:t>PPT</a:t>
            </a:r>
            <a:r>
              <a:rPr lang="zh-CN" altLang="en-US" sz="2400" b="1" dirty="0" smtClean="0">
                <a:latin typeface="微软雅黑" pitchFamily="34" charset="-122"/>
                <a:ea typeface="微软雅黑" pitchFamily="34" charset="-122"/>
              </a:rPr>
              <a:t>第五部分）</a:t>
            </a:r>
            <a:endParaRPr lang="zh-CN" altLang="en-US" sz="2400" b="1" dirty="0">
              <a:latin typeface="微软雅黑" pitchFamily="34" charset="-122"/>
              <a:ea typeface="微软雅黑" pitchFamily="34" charset="-122"/>
            </a:endParaRPr>
          </a:p>
        </p:txBody>
      </p:sp>
      <p:sp>
        <p:nvSpPr>
          <p:cNvPr id="8" name="矩形 7"/>
          <p:cNvSpPr/>
          <p:nvPr/>
        </p:nvSpPr>
        <p:spPr>
          <a:xfrm>
            <a:off x="1187624" y="1340768"/>
            <a:ext cx="6647974" cy="523220"/>
          </a:xfrm>
          <a:prstGeom prst="rect">
            <a:avLst/>
          </a:prstGeom>
        </p:spPr>
        <p:txBody>
          <a:bodyPr wrap="none">
            <a:spAutoFit/>
          </a:bodyPr>
          <a:lstStyle/>
          <a:p>
            <a:r>
              <a:rPr lang="zh-CN" altLang="en-US" sz="2800" dirty="0" smtClean="0"/>
              <a:t>根据设备编号或名称查找需要更改的设备</a:t>
            </a:r>
            <a:endParaRPr lang="zh-CN" altLang="en-US" sz="2800" dirty="0"/>
          </a:p>
        </p:txBody>
      </p:sp>
      <p:pic>
        <p:nvPicPr>
          <p:cNvPr id="4098" name="Picture 2"/>
          <p:cNvPicPr>
            <a:picLocks noChangeAspect="1" noChangeArrowheads="1"/>
          </p:cNvPicPr>
          <p:nvPr/>
        </p:nvPicPr>
        <p:blipFill>
          <a:blip r:embed="rId2" cstate="print"/>
          <a:srcRect/>
          <a:stretch>
            <a:fillRect/>
          </a:stretch>
        </p:blipFill>
        <p:spPr bwMode="auto">
          <a:xfrm>
            <a:off x="395536" y="1916832"/>
            <a:ext cx="8028384" cy="4635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332656"/>
            <a:ext cx="5397631" cy="830997"/>
          </a:xfrm>
          <a:prstGeom prst="rect">
            <a:avLst/>
          </a:prstGeom>
        </p:spPr>
        <p:txBody>
          <a:bodyPr wrap="none">
            <a:spAutoFit/>
          </a:bodyPr>
          <a:lstStyle/>
          <a:p>
            <a:r>
              <a:rPr lang="zh-CN" altLang="en-US" sz="2400" b="1" dirty="0" smtClean="0">
                <a:latin typeface="微软雅黑" pitchFamily="34" charset="-122"/>
                <a:ea typeface="微软雅黑" pitchFamily="34" charset="-122"/>
              </a:rPr>
              <a:t>四、设备信息修改</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（信息填写说明详见本</a:t>
            </a:r>
            <a:r>
              <a:rPr lang="en-US" altLang="zh-CN" sz="2400" b="1" dirty="0" smtClean="0">
                <a:latin typeface="微软雅黑" pitchFamily="34" charset="-122"/>
                <a:ea typeface="微软雅黑" pitchFamily="34" charset="-122"/>
              </a:rPr>
              <a:t>PPT</a:t>
            </a:r>
            <a:r>
              <a:rPr lang="zh-CN" altLang="en-US" sz="2400" b="1" dirty="0" smtClean="0">
                <a:latin typeface="微软雅黑" pitchFamily="34" charset="-122"/>
                <a:ea typeface="微软雅黑" pitchFamily="34" charset="-122"/>
              </a:rPr>
              <a:t>第五部分）</a:t>
            </a:r>
            <a:endParaRPr lang="zh-CN" altLang="en-US" sz="2400" b="1" dirty="0">
              <a:latin typeface="微软雅黑" pitchFamily="34" charset="-122"/>
              <a:ea typeface="微软雅黑" pitchFamily="34" charset="-122"/>
            </a:endParaRPr>
          </a:p>
        </p:txBody>
      </p:sp>
      <p:sp>
        <p:nvSpPr>
          <p:cNvPr id="8" name="矩形 7"/>
          <p:cNvSpPr/>
          <p:nvPr/>
        </p:nvSpPr>
        <p:spPr>
          <a:xfrm>
            <a:off x="395536" y="1340768"/>
            <a:ext cx="8208912" cy="954107"/>
          </a:xfrm>
          <a:prstGeom prst="rect">
            <a:avLst/>
          </a:prstGeom>
        </p:spPr>
        <p:txBody>
          <a:bodyPr wrap="square">
            <a:spAutoFit/>
          </a:bodyPr>
          <a:lstStyle/>
          <a:p>
            <a:r>
              <a:rPr lang="zh-CN" altLang="en-US" sz="2800" dirty="0" smtClean="0"/>
              <a:t>以编号</a:t>
            </a:r>
            <a:r>
              <a:rPr lang="en-US" altLang="zh-CN" sz="2800" dirty="0" smtClean="0"/>
              <a:t>2013001007</a:t>
            </a:r>
            <a:r>
              <a:rPr lang="zh-CN" altLang="en-US" sz="2800" dirty="0" smtClean="0"/>
              <a:t>设备为例，查找到该设备，点击编辑按钮修改信息</a:t>
            </a:r>
            <a:endParaRPr lang="zh-CN" altLang="en-US" sz="2800" dirty="0"/>
          </a:p>
        </p:txBody>
      </p:sp>
      <p:pic>
        <p:nvPicPr>
          <p:cNvPr id="5122" name="Picture 2"/>
          <p:cNvPicPr>
            <a:picLocks noChangeAspect="1" noChangeArrowheads="1"/>
          </p:cNvPicPr>
          <p:nvPr/>
        </p:nvPicPr>
        <p:blipFill>
          <a:blip r:embed="rId2" cstate="print"/>
          <a:srcRect/>
          <a:stretch>
            <a:fillRect/>
          </a:stretch>
        </p:blipFill>
        <p:spPr bwMode="auto">
          <a:xfrm>
            <a:off x="377788" y="2470749"/>
            <a:ext cx="8388424" cy="4387251"/>
          </a:xfrm>
          <a:prstGeom prst="rect">
            <a:avLst/>
          </a:prstGeom>
          <a:noFill/>
          <a:ln w="9525">
            <a:noFill/>
            <a:miter lim="800000"/>
            <a:headEnd/>
            <a:tailEnd/>
          </a:ln>
        </p:spPr>
      </p:pic>
      <p:sp>
        <p:nvSpPr>
          <p:cNvPr id="6" name="TextBox 5"/>
          <p:cNvSpPr txBox="1"/>
          <p:nvPr/>
        </p:nvSpPr>
        <p:spPr>
          <a:xfrm>
            <a:off x="7452320" y="5949280"/>
            <a:ext cx="1296144" cy="646331"/>
          </a:xfrm>
          <a:prstGeom prst="rect">
            <a:avLst/>
          </a:prstGeom>
          <a:noFill/>
          <a:ln>
            <a:solidFill>
              <a:schemeClr val="tx1"/>
            </a:solidFill>
          </a:ln>
        </p:spPr>
        <p:txBody>
          <a:bodyPr wrap="square" rtlCol="0">
            <a:spAutoFit/>
          </a:bodyPr>
          <a:lstStyle/>
          <a:p>
            <a:r>
              <a:rPr lang="zh-CN" altLang="en-US" dirty="0" smtClean="0"/>
              <a:t>点击这里修改信息</a:t>
            </a:r>
            <a:endParaRPr lang="zh-CN" altLang="en-US" dirty="0"/>
          </a:p>
        </p:txBody>
      </p:sp>
      <p:cxnSp>
        <p:nvCxnSpPr>
          <p:cNvPr id="9" name="直接箭头连接符 8"/>
          <p:cNvCxnSpPr/>
          <p:nvPr/>
        </p:nvCxnSpPr>
        <p:spPr>
          <a:xfrm flipV="1">
            <a:off x="8028384" y="558924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476672"/>
            <a:ext cx="264687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五、信息填报说明</a:t>
            </a:r>
            <a:endParaRPr lang="en-US" altLang="zh-CN" sz="2400" b="1" dirty="0" smtClean="0">
              <a:latin typeface="微软雅黑" pitchFamily="34" charset="-122"/>
              <a:ea typeface="微软雅黑" pitchFamily="34" charset="-122"/>
            </a:endParaRPr>
          </a:p>
        </p:txBody>
      </p:sp>
      <p:pic>
        <p:nvPicPr>
          <p:cNvPr id="8194" name="Picture 2"/>
          <p:cNvPicPr>
            <a:picLocks noChangeAspect="1" noChangeArrowheads="1"/>
          </p:cNvPicPr>
          <p:nvPr/>
        </p:nvPicPr>
        <p:blipFill>
          <a:blip r:embed="rId2" cstate="print"/>
          <a:srcRect/>
          <a:stretch>
            <a:fillRect/>
          </a:stretch>
        </p:blipFill>
        <p:spPr bwMode="auto">
          <a:xfrm>
            <a:off x="539552" y="1556792"/>
            <a:ext cx="4343400" cy="4724400"/>
          </a:xfrm>
          <a:prstGeom prst="rect">
            <a:avLst/>
          </a:prstGeom>
          <a:noFill/>
          <a:ln w="9525">
            <a:noFill/>
            <a:miter lim="800000"/>
            <a:headEnd/>
            <a:tailEnd/>
          </a:ln>
        </p:spPr>
      </p:pic>
      <p:sp>
        <p:nvSpPr>
          <p:cNvPr id="6" name="TextBox 5"/>
          <p:cNvSpPr txBox="1"/>
          <p:nvPr/>
        </p:nvSpPr>
        <p:spPr>
          <a:xfrm>
            <a:off x="4788024" y="1700808"/>
            <a:ext cx="1261884" cy="307777"/>
          </a:xfrm>
          <a:prstGeom prst="rect">
            <a:avLst/>
          </a:prstGeom>
          <a:noFill/>
          <a:ln>
            <a:solidFill>
              <a:schemeClr val="tx1"/>
            </a:solidFill>
          </a:ln>
        </p:spPr>
        <p:txBody>
          <a:bodyPr wrap="none" rtlCol="0">
            <a:spAutoFit/>
          </a:bodyPr>
          <a:lstStyle/>
          <a:p>
            <a:r>
              <a:rPr lang="zh-CN" altLang="en-US" sz="1400" dirty="0" smtClean="0"/>
              <a:t>国资登记信息</a:t>
            </a:r>
            <a:endParaRPr lang="zh-CN" altLang="en-US" sz="1400" dirty="0"/>
          </a:p>
        </p:txBody>
      </p:sp>
      <p:sp>
        <p:nvSpPr>
          <p:cNvPr id="7" name="TextBox 6"/>
          <p:cNvSpPr txBox="1"/>
          <p:nvPr/>
        </p:nvSpPr>
        <p:spPr>
          <a:xfrm>
            <a:off x="4788024" y="2082334"/>
            <a:ext cx="1261884" cy="307777"/>
          </a:xfrm>
          <a:prstGeom prst="rect">
            <a:avLst/>
          </a:prstGeom>
          <a:noFill/>
          <a:ln>
            <a:solidFill>
              <a:schemeClr val="tx1"/>
            </a:solidFill>
          </a:ln>
        </p:spPr>
        <p:txBody>
          <a:bodyPr wrap="none" rtlCol="0">
            <a:spAutoFit/>
          </a:bodyPr>
          <a:lstStyle/>
          <a:p>
            <a:r>
              <a:rPr lang="zh-CN" altLang="en-US" sz="1400" dirty="0" smtClean="0"/>
              <a:t>国资登记信息</a:t>
            </a:r>
            <a:endParaRPr lang="zh-CN" altLang="en-US" sz="1400" dirty="0"/>
          </a:p>
        </p:txBody>
      </p:sp>
      <p:sp>
        <p:nvSpPr>
          <p:cNvPr id="9" name="矩形 8"/>
          <p:cNvSpPr/>
          <p:nvPr/>
        </p:nvSpPr>
        <p:spPr>
          <a:xfrm>
            <a:off x="6516216" y="1268760"/>
            <a:ext cx="2160240" cy="1384995"/>
          </a:xfrm>
          <a:prstGeom prst="rect">
            <a:avLst/>
          </a:prstGeom>
          <a:ln>
            <a:solidFill>
              <a:schemeClr val="tx1"/>
            </a:solidFill>
          </a:ln>
        </p:spPr>
        <p:txBody>
          <a:bodyPr wrap="square">
            <a:spAutoFit/>
          </a:bodyPr>
          <a:lstStyle/>
          <a:p>
            <a:r>
              <a:rPr lang="zh-CN" altLang="zh-CN" sz="1400" dirty="0" smtClean="0"/>
              <a:t>仪器设备所隶属的仪器中心、重大科研基础设施、国家重点实验室、国家工程技术中心、生物种质资源库馆（无隶属关系可填写“无”）</a:t>
            </a:r>
            <a:endParaRPr lang="zh-CN" altLang="en-US" sz="1400" dirty="0"/>
          </a:p>
        </p:txBody>
      </p:sp>
      <p:cxnSp>
        <p:nvCxnSpPr>
          <p:cNvPr id="11" name="直接箭头连接符 10"/>
          <p:cNvCxnSpPr/>
          <p:nvPr/>
        </p:nvCxnSpPr>
        <p:spPr>
          <a:xfrm>
            <a:off x="4572000" y="2564904"/>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4572000" y="1844824"/>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572000" y="2204864"/>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516216" y="2708920"/>
            <a:ext cx="2808312" cy="1384995"/>
          </a:xfrm>
          <a:prstGeom prst="rect">
            <a:avLst/>
          </a:prstGeom>
          <a:ln>
            <a:solidFill>
              <a:schemeClr val="tx1"/>
            </a:solidFill>
          </a:ln>
        </p:spPr>
        <p:txBody>
          <a:bodyPr wrap="square">
            <a:spAutoFit/>
          </a:bodyPr>
          <a:lstStyle/>
          <a:p>
            <a:r>
              <a:rPr lang="zh-CN" altLang="zh-CN" sz="1400" dirty="0" smtClean="0"/>
              <a:t>地理位置相对集中，通过网络化统筹管理的，纳入院级平台仪器中心、校级平台仪器中心或其它类型仪器中心的大型科研仪器设备属于集约化管理仪器（</a:t>
            </a:r>
            <a:r>
              <a:rPr lang="zh-CN" altLang="en-US" sz="1400" dirty="0" smtClean="0"/>
              <a:t>不属于集约化管理填“否”</a:t>
            </a:r>
            <a:r>
              <a:rPr lang="zh-CN" altLang="zh-CN" sz="1400" dirty="0" smtClean="0"/>
              <a:t>）</a:t>
            </a:r>
            <a:endParaRPr lang="zh-CN" altLang="en-US" sz="1400" dirty="0"/>
          </a:p>
        </p:txBody>
      </p:sp>
      <p:cxnSp>
        <p:nvCxnSpPr>
          <p:cNvPr id="17" name="直接箭头连接符 16"/>
          <p:cNvCxnSpPr/>
          <p:nvPr/>
        </p:nvCxnSpPr>
        <p:spPr>
          <a:xfrm>
            <a:off x="4572000" y="2924944"/>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88024" y="3193812"/>
            <a:ext cx="1152128" cy="523220"/>
          </a:xfrm>
          <a:prstGeom prst="rect">
            <a:avLst/>
          </a:prstGeom>
          <a:noFill/>
          <a:ln>
            <a:solidFill>
              <a:schemeClr val="tx1"/>
            </a:solidFill>
          </a:ln>
        </p:spPr>
        <p:txBody>
          <a:bodyPr wrap="square" rtlCol="0">
            <a:spAutoFit/>
          </a:bodyPr>
          <a:lstStyle/>
          <a:p>
            <a:r>
              <a:rPr lang="en-US" altLang="zh-CN" sz="1400" dirty="0" smtClean="0"/>
              <a:t>2018</a:t>
            </a:r>
            <a:r>
              <a:rPr lang="zh-CN" altLang="en-US" sz="1400" dirty="0" smtClean="0"/>
              <a:t>年全年运行机时</a:t>
            </a:r>
            <a:endParaRPr lang="zh-CN" altLang="en-US" sz="1400" dirty="0"/>
          </a:p>
        </p:txBody>
      </p:sp>
      <p:cxnSp>
        <p:nvCxnSpPr>
          <p:cNvPr id="19" name="直接箭头连接符 18"/>
          <p:cNvCxnSpPr/>
          <p:nvPr/>
        </p:nvCxnSpPr>
        <p:spPr>
          <a:xfrm>
            <a:off x="4572000" y="3284984"/>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4572000" y="3645024"/>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203848" y="3933056"/>
            <a:ext cx="720080" cy="954107"/>
          </a:xfrm>
          <a:prstGeom prst="rect">
            <a:avLst/>
          </a:prstGeom>
          <a:noFill/>
          <a:ln>
            <a:solidFill>
              <a:schemeClr val="tx1"/>
            </a:solidFill>
          </a:ln>
        </p:spPr>
        <p:txBody>
          <a:bodyPr wrap="square" rtlCol="0">
            <a:spAutoFit/>
          </a:bodyPr>
          <a:lstStyle/>
          <a:p>
            <a:r>
              <a:rPr lang="zh-CN" altLang="en-US" sz="1400" dirty="0" smtClean="0"/>
              <a:t>根据系统提供选项填写</a:t>
            </a:r>
            <a:endParaRPr lang="zh-CN" altLang="en-US" sz="1400" dirty="0"/>
          </a:p>
        </p:txBody>
      </p:sp>
      <p:cxnSp>
        <p:nvCxnSpPr>
          <p:cNvPr id="23" name="直接箭头连接符 22"/>
          <p:cNvCxnSpPr>
            <a:stCxn id="18" idx="2"/>
          </p:cNvCxnSpPr>
          <p:nvPr/>
        </p:nvCxnSpPr>
        <p:spPr>
          <a:xfrm>
            <a:off x="5364088" y="371703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92080" y="4221088"/>
            <a:ext cx="3240360" cy="954107"/>
          </a:xfrm>
          <a:prstGeom prst="rect">
            <a:avLst/>
          </a:prstGeom>
          <a:noFill/>
          <a:ln>
            <a:solidFill>
              <a:schemeClr val="tx1"/>
            </a:solidFill>
          </a:ln>
        </p:spPr>
        <p:txBody>
          <a:bodyPr wrap="square" rtlCol="0">
            <a:spAutoFit/>
          </a:bodyPr>
          <a:lstStyle/>
          <a:p>
            <a:r>
              <a:rPr lang="zh-CN" altLang="en-US" sz="1400" b="1" dirty="0" smtClean="0"/>
              <a:t>年运行机时：</a:t>
            </a:r>
            <a:r>
              <a:rPr lang="zh-CN" altLang="zh-CN" sz="1400" b="1" dirty="0" smtClean="0"/>
              <a:t>包括必要开机准备时间、测试时间、必须的后处理时间，不包括空载运行时间。</a:t>
            </a:r>
            <a:endParaRPr lang="en-US" altLang="zh-CN" sz="1400" b="1" dirty="0" smtClean="0"/>
          </a:p>
          <a:p>
            <a:r>
              <a:rPr lang="zh-CN" altLang="en-US" sz="1400" b="1" dirty="0" smtClean="0"/>
              <a:t>年对外服务机时：对校外服务的机时</a:t>
            </a:r>
            <a:endParaRPr lang="zh-CN" alt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8195" y="1340768"/>
            <a:ext cx="4427984" cy="523220"/>
          </a:xfrm>
          <a:prstGeom prst="rect">
            <a:avLst/>
          </a:prstGeom>
          <a:noFill/>
          <a:ln>
            <a:solidFill>
              <a:schemeClr val="tx1"/>
            </a:solidFill>
          </a:ln>
        </p:spPr>
        <p:txBody>
          <a:bodyPr wrap="square" rtlCol="0">
            <a:spAutoFit/>
          </a:bodyPr>
          <a:lstStyle/>
          <a:p>
            <a:r>
              <a:rPr lang="zh-CN" altLang="zh-CN" sz="1400" dirty="0" smtClean="0"/>
              <a:t>进口仪器设备的英文名称，依据技术资料或铭牌填写。无英文名称的进口或国产仪器设备不填此项</a:t>
            </a:r>
            <a:endParaRPr lang="zh-CN" altLang="en-US" sz="1400" dirty="0"/>
          </a:p>
        </p:txBody>
      </p:sp>
      <p:sp>
        <p:nvSpPr>
          <p:cNvPr id="7" name="TextBox 6"/>
          <p:cNvSpPr txBox="1"/>
          <p:nvPr/>
        </p:nvSpPr>
        <p:spPr>
          <a:xfrm>
            <a:off x="4200203" y="2204864"/>
            <a:ext cx="1261884" cy="307777"/>
          </a:xfrm>
          <a:prstGeom prst="rect">
            <a:avLst/>
          </a:prstGeom>
          <a:noFill/>
          <a:ln>
            <a:solidFill>
              <a:schemeClr val="tx1"/>
            </a:solidFill>
          </a:ln>
        </p:spPr>
        <p:txBody>
          <a:bodyPr wrap="none" rtlCol="0">
            <a:spAutoFit/>
          </a:bodyPr>
          <a:lstStyle/>
          <a:p>
            <a:r>
              <a:rPr lang="zh-CN" altLang="en-US" sz="1400" dirty="0" smtClean="0"/>
              <a:t>二级单位名称</a:t>
            </a:r>
            <a:endParaRPr lang="zh-CN" altLang="en-US" sz="1400" dirty="0"/>
          </a:p>
        </p:txBody>
      </p:sp>
      <p:cxnSp>
        <p:nvCxnSpPr>
          <p:cNvPr id="12" name="直接箭头连接符 11"/>
          <p:cNvCxnSpPr/>
          <p:nvPr/>
        </p:nvCxnSpPr>
        <p:spPr>
          <a:xfrm>
            <a:off x="3840163" y="162880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876179" y="234888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00203" y="3275111"/>
            <a:ext cx="576064" cy="307777"/>
          </a:xfrm>
          <a:prstGeom prst="rect">
            <a:avLst/>
          </a:prstGeom>
          <a:noFill/>
          <a:ln>
            <a:solidFill>
              <a:schemeClr val="tx1"/>
            </a:solidFill>
          </a:ln>
        </p:spPr>
        <p:txBody>
          <a:bodyPr wrap="square" rtlCol="0">
            <a:spAutoFit/>
          </a:bodyPr>
          <a:lstStyle/>
          <a:p>
            <a:r>
              <a:rPr lang="zh-CN" altLang="en-US" sz="1400" dirty="0" smtClean="0"/>
              <a:t>专用</a:t>
            </a:r>
            <a:endParaRPr lang="zh-CN" altLang="en-US" sz="1400" dirty="0"/>
          </a:p>
        </p:txBody>
      </p:sp>
      <p:cxnSp>
        <p:nvCxnSpPr>
          <p:cNvPr id="19" name="直接箭头连接符 18"/>
          <p:cNvCxnSpPr/>
          <p:nvPr/>
        </p:nvCxnSpPr>
        <p:spPr>
          <a:xfrm>
            <a:off x="3876179" y="306896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876179" y="342900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16027" y="3933056"/>
            <a:ext cx="720080" cy="954107"/>
          </a:xfrm>
          <a:prstGeom prst="rect">
            <a:avLst/>
          </a:prstGeom>
          <a:noFill/>
          <a:ln>
            <a:solidFill>
              <a:schemeClr val="tx1"/>
            </a:solidFill>
          </a:ln>
        </p:spPr>
        <p:txBody>
          <a:bodyPr wrap="square" rtlCol="0">
            <a:spAutoFit/>
          </a:bodyPr>
          <a:lstStyle/>
          <a:p>
            <a:r>
              <a:rPr lang="zh-CN" altLang="en-US" sz="1400" dirty="0" smtClean="0"/>
              <a:t>根据系统提供选项填写</a:t>
            </a:r>
            <a:endParaRPr lang="zh-CN" altLang="en-US" sz="1400" dirty="0"/>
          </a:p>
        </p:txBody>
      </p:sp>
      <p:pic>
        <p:nvPicPr>
          <p:cNvPr id="9218" name="Picture 2"/>
          <p:cNvPicPr>
            <a:picLocks noChangeAspect="1" noChangeArrowheads="1"/>
          </p:cNvPicPr>
          <p:nvPr/>
        </p:nvPicPr>
        <p:blipFill>
          <a:blip r:embed="rId2" cstate="print"/>
          <a:srcRect r="3715"/>
          <a:stretch>
            <a:fillRect/>
          </a:stretch>
        </p:blipFill>
        <p:spPr bwMode="auto">
          <a:xfrm>
            <a:off x="107504" y="1268760"/>
            <a:ext cx="3732659" cy="5334000"/>
          </a:xfrm>
          <a:prstGeom prst="rect">
            <a:avLst/>
          </a:prstGeom>
          <a:noFill/>
          <a:ln w="9525">
            <a:noFill/>
            <a:miter lim="800000"/>
            <a:headEnd/>
            <a:tailEnd/>
          </a:ln>
        </p:spPr>
      </p:pic>
      <p:sp>
        <p:nvSpPr>
          <p:cNvPr id="22" name="TextBox 21"/>
          <p:cNvSpPr txBox="1"/>
          <p:nvPr/>
        </p:nvSpPr>
        <p:spPr>
          <a:xfrm>
            <a:off x="4200203" y="2924944"/>
            <a:ext cx="4673074" cy="307777"/>
          </a:xfrm>
          <a:prstGeom prst="rect">
            <a:avLst/>
          </a:prstGeom>
          <a:noFill/>
          <a:ln>
            <a:solidFill>
              <a:schemeClr val="tx1"/>
            </a:solidFill>
          </a:ln>
        </p:spPr>
        <p:txBody>
          <a:bodyPr wrap="none" rtlCol="0">
            <a:spAutoFit/>
          </a:bodyPr>
          <a:lstStyle/>
          <a:p>
            <a:r>
              <a:rPr lang="zh-CN" altLang="zh-CN" sz="1400" dirty="0" smtClean="0"/>
              <a:t>仪器设备生产或设计制造单位的全称</a:t>
            </a:r>
            <a:r>
              <a:rPr lang="zh-CN" altLang="en-US" sz="1400" dirty="0" smtClean="0"/>
              <a:t>，参照国资信息填写</a:t>
            </a:r>
            <a:endParaRPr lang="zh-CN" altLang="en-US" sz="1400" dirty="0"/>
          </a:p>
        </p:txBody>
      </p:sp>
      <p:cxnSp>
        <p:nvCxnSpPr>
          <p:cNvPr id="25" name="直接箭头连接符 24"/>
          <p:cNvCxnSpPr/>
          <p:nvPr/>
        </p:nvCxnSpPr>
        <p:spPr>
          <a:xfrm>
            <a:off x="3840187" y="270892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00203" y="2564904"/>
            <a:ext cx="4852610" cy="307777"/>
          </a:xfrm>
          <a:prstGeom prst="rect">
            <a:avLst/>
          </a:prstGeom>
          <a:noFill/>
          <a:ln>
            <a:solidFill>
              <a:schemeClr val="tx1"/>
            </a:solidFill>
          </a:ln>
        </p:spPr>
        <p:txBody>
          <a:bodyPr wrap="none" rtlCol="0">
            <a:spAutoFit/>
          </a:bodyPr>
          <a:lstStyle/>
          <a:p>
            <a:r>
              <a:rPr lang="zh-CN" altLang="zh-CN" sz="1400" dirty="0" smtClean="0"/>
              <a:t>仪器设备的实际制造地所在国家或地区，</a:t>
            </a:r>
            <a:r>
              <a:rPr lang="zh-CN" altLang="en-US" sz="1400" dirty="0" smtClean="0"/>
              <a:t>参照国资信息填写</a:t>
            </a:r>
            <a:endParaRPr lang="zh-CN" altLang="en-US" sz="1400" dirty="0"/>
          </a:p>
        </p:txBody>
      </p:sp>
      <p:cxnSp>
        <p:nvCxnSpPr>
          <p:cNvPr id="28" name="直接箭头连接符 27"/>
          <p:cNvCxnSpPr/>
          <p:nvPr/>
        </p:nvCxnSpPr>
        <p:spPr>
          <a:xfrm>
            <a:off x="3876179" y="378904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00203" y="3625279"/>
            <a:ext cx="1656184" cy="307777"/>
          </a:xfrm>
          <a:prstGeom prst="rect">
            <a:avLst/>
          </a:prstGeom>
          <a:noFill/>
          <a:ln>
            <a:solidFill>
              <a:schemeClr val="tx1"/>
            </a:solidFill>
          </a:ln>
        </p:spPr>
        <p:txBody>
          <a:bodyPr wrap="square" rtlCol="0">
            <a:spAutoFit/>
          </a:bodyPr>
          <a:lstStyle/>
          <a:p>
            <a:r>
              <a:rPr lang="zh-CN" altLang="en-US" sz="1400" dirty="0" smtClean="0"/>
              <a:t>参照国资信息填写</a:t>
            </a:r>
            <a:endParaRPr lang="zh-CN" altLang="en-US" sz="1400" dirty="0"/>
          </a:p>
        </p:txBody>
      </p:sp>
      <p:cxnSp>
        <p:nvCxnSpPr>
          <p:cNvPr id="30" name="直接箭头连接符 29"/>
          <p:cNvCxnSpPr/>
          <p:nvPr/>
        </p:nvCxnSpPr>
        <p:spPr>
          <a:xfrm>
            <a:off x="3876179" y="4168825"/>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00203" y="4005064"/>
            <a:ext cx="3312368" cy="307777"/>
          </a:xfrm>
          <a:prstGeom prst="rect">
            <a:avLst/>
          </a:prstGeom>
          <a:noFill/>
          <a:ln>
            <a:solidFill>
              <a:schemeClr val="tx1"/>
            </a:solidFill>
          </a:ln>
        </p:spPr>
        <p:txBody>
          <a:bodyPr wrap="square" rtlCol="0">
            <a:spAutoFit/>
          </a:bodyPr>
          <a:lstStyle/>
          <a:p>
            <a:r>
              <a:rPr lang="zh-CN" altLang="zh-CN" sz="1400" dirty="0" smtClean="0"/>
              <a:t>按仪器设备生产制造厂商的标识填写</a:t>
            </a:r>
            <a:endParaRPr lang="zh-CN" altLang="en-US" sz="1400" dirty="0"/>
          </a:p>
        </p:txBody>
      </p:sp>
      <p:cxnSp>
        <p:nvCxnSpPr>
          <p:cNvPr id="32" name="直接箭头连接符 31"/>
          <p:cNvCxnSpPr/>
          <p:nvPr/>
        </p:nvCxnSpPr>
        <p:spPr>
          <a:xfrm>
            <a:off x="3876179" y="4600873"/>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00203" y="4437112"/>
            <a:ext cx="1656184" cy="307777"/>
          </a:xfrm>
          <a:prstGeom prst="rect">
            <a:avLst/>
          </a:prstGeom>
          <a:noFill/>
          <a:ln>
            <a:solidFill>
              <a:schemeClr val="tx1"/>
            </a:solidFill>
          </a:ln>
        </p:spPr>
        <p:txBody>
          <a:bodyPr wrap="square" rtlCol="0">
            <a:spAutoFit/>
          </a:bodyPr>
          <a:lstStyle/>
          <a:p>
            <a:r>
              <a:rPr lang="zh-CN" altLang="en-US" sz="1400" dirty="0" smtClean="0"/>
              <a:t>根据国资信息填写</a:t>
            </a:r>
            <a:endParaRPr lang="zh-CN" altLang="en-US" sz="1400" dirty="0"/>
          </a:p>
        </p:txBody>
      </p:sp>
      <p:cxnSp>
        <p:nvCxnSpPr>
          <p:cNvPr id="34" name="直接箭头连接符 33"/>
          <p:cNvCxnSpPr/>
          <p:nvPr/>
        </p:nvCxnSpPr>
        <p:spPr>
          <a:xfrm>
            <a:off x="3876179" y="4960913"/>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200203" y="4797152"/>
            <a:ext cx="3600400" cy="307777"/>
          </a:xfrm>
          <a:prstGeom prst="rect">
            <a:avLst/>
          </a:prstGeom>
          <a:noFill/>
          <a:ln>
            <a:solidFill>
              <a:schemeClr val="tx1"/>
            </a:solidFill>
          </a:ln>
        </p:spPr>
        <p:txBody>
          <a:bodyPr wrap="square" rtlCol="0">
            <a:spAutoFit/>
          </a:bodyPr>
          <a:lstStyle/>
          <a:p>
            <a:r>
              <a:rPr lang="zh-CN" altLang="en-US" sz="1400" dirty="0" smtClean="0"/>
              <a:t>根据国资“入账日期”信息填写</a:t>
            </a:r>
            <a:endParaRPr lang="zh-CN" altLang="en-US" sz="1400" dirty="0"/>
          </a:p>
        </p:txBody>
      </p:sp>
      <p:sp>
        <p:nvSpPr>
          <p:cNvPr id="23" name="矩形 22"/>
          <p:cNvSpPr/>
          <p:nvPr/>
        </p:nvSpPr>
        <p:spPr>
          <a:xfrm>
            <a:off x="1043608" y="476672"/>
            <a:ext cx="264687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五、信息填报说明</a:t>
            </a: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28195" y="1340768"/>
            <a:ext cx="4427984" cy="523220"/>
          </a:xfrm>
          <a:prstGeom prst="rect">
            <a:avLst/>
          </a:prstGeom>
          <a:noFill/>
          <a:ln>
            <a:solidFill>
              <a:schemeClr val="tx1"/>
            </a:solidFill>
          </a:ln>
        </p:spPr>
        <p:txBody>
          <a:bodyPr wrap="square" rtlCol="0">
            <a:spAutoFit/>
          </a:bodyPr>
          <a:lstStyle/>
          <a:p>
            <a:r>
              <a:rPr lang="zh-CN" altLang="zh-CN" sz="1400" dirty="0" smtClean="0"/>
              <a:t>进口仪器设备的英文名称，依据技术资料或铭牌填写。无英文名称的进口或国产仪器设备不填此项</a:t>
            </a:r>
            <a:endParaRPr lang="zh-CN" altLang="en-US" sz="1400" dirty="0"/>
          </a:p>
        </p:txBody>
      </p:sp>
      <p:sp>
        <p:nvSpPr>
          <p:cNvPr id="7" name="TextBox 6"/>
          <p:cNvSpPr txBox="1"/>
          <p:nvPr/>
        </p:nvSpPr>
        <p:spPr>
          <a:xfrm>
            <a:off x="4200203" y="2204864"/>
            <a:ext cx="1261884" cy="307777"/>
          </a:xfrm>
          <a:prstGeom prst="rect">
            <a:avLst/>
          </a:prstGeom>
          <a:noFill/>
          <a:ln>
            <a:solidFill>
              <a:schemeClr val="tx1"/>
            </a:solidFill>
          </a:ln>
        </p:spPr>
        <p:txBody>
          <a:bodyPr wrap="none" rtlCol="0">
            <a:spAutoFit/>
          </a:bodyPr>
          <a:lstStyle/>
          <a:p>
            <a:r>
              <a:rPr lang="zh-CN" altLang="en-US" sz="1400" dirty="0" smtClean="0"/>
              <a:t>二级单位名称</a:t>
            </a:r>
            <a:endParaRPr lang="zh-CN" altLang="en-US" sz="1400" dirty="0"/>
          </a:p>
        </p:txBody>
      </p:sp>
      <p:cxnSp>
        <p:nvCxnSpPr>
          <p:cNvPr id="12" name="直接箭头连接符 11"/>
          <p:cNvCxnSpPr/>
          <p:nvPr/>
        </p:nvCxnSpPr>
        <p:spPr>
          <a:xfrm>
            <a:off x="3840163" y="162880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3876179" y="234888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00203" y="3275111"/>
            <a:ext cx="576064" cy="307777"/>
          </a:xfrm>
          <a:prstGeom prst="rect">
            <a:avLst/>
          </a:prstGeom>
          <a:noFill/>
          <a:ln>
            <a:solidFill>
              <a:schemeClr val="tx1"/>
            </a:solidFill>
          </a:ln>
        </p:spPr>
        <p:txBody>
          <a:bodyPr wrap="square" rtlCol="0">
            <a:spAutoFit/>
          </a:bodyPr>
          <a:lstStyle/>
          <a:p>
            <a:r>
              <a:rPr lang="zh-CN" altLang="en-US" sz="1400" dirty="0" smtClean="0"/>
              <a:t>专用</a:t>
            </a:r>
            <a:endParaRPr lang="zh-CN" altLang="en-US" sz="1400" dirty="0"/>
          </a:p>
        </p:txBody>
      </p:sp>
      <p:cxnSp>
        <p:nvCxnSpPr>
          <p:cNvPr id="19" name="直接箭头连接符 18"/>
          <p:cNvCxnSpPr/>
          <p:nvPr/>
        </p:nvCxnSpPr>
        <p:spPr>
          <a:xfrm>
            <a:off x="3876179" y="306896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3876179" y="342900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16027" y="3933056"/>
            <a:ext cx="720080" cy="954107"/>
          </a:xfrm>
          <a:prstGeom prst="rect">
            <a:avLst/>
          </a:prstGeom>
          <a:noFill/>
          <a:ln>
            <a:solidFill>
              <a:schemeClr val="tx1"/>
            </a:solidFill>
          </a:ln>
        </p:spPr>
        <p:txBody>
          <a:bodyPr wrap="square" rtlCol="0">
            <a:spAutoFit/>
          </a:bodyPr>
          <a:lstStyle/>
          <a:p>
            <a:r>
              <a:rPr lang="zh-CN" altLang="en-US" sz="1400" dirty="0" smtClean="0"/>
              <a:t>根据系统提供选项填写</a:t>
            </a:r>
            <a:endParaRPr lang="zh-CN" altLang="en-US" sz="1400" dirty="0"/>
          </a:p>
        </p:txBody>
      </p:sp>
      <p:pic>
        <p:nvPicPr>
          <p:cNvPr id="9218" name="Picture 2"/>
          <p:cNvPicPr>
            <a:picLocks noChangeAspect="1" noChangeArrowheads="1"/>
          </p:cNvPicPr>
          <p:nvPr/>
        </p:nvPicPr>
        <p:blipFill>
          <a:blip r:embed="rId2" cstate="print"/>
          <a:srcRect r="3715"/>
          <a:stretch>
            <a:fillRect/>
          </a:stretch>
        </p:blipFill>
        <p:spPr bwMode="auto">
          <a:xfrm>
            <a:off x="107504" y="1268760"/>
            <a:ext cx="3732659" cy="5334000"/>
          </a:xfrm>
          <a:prstGeom prst="rect">
            <a:avLst/>
          </a:prstGeom>
          <a:noFill/>
          <a:ln w="9525">
            <a:noFill/>
            <a:miter lim="800000"/>
            <a:headEnd/>
            <a:tailEnd/>
          </a:ln>
        </p:spPr>
      </p:pic>
      <p:sp>
        <p:nvSpPr>
          <p:cNvPr id="22" name="TextBox 21"/>
          <p:cNvSpPr txBox="1"/>
          <p:nvPr/>
        </p:nvSpPr>
        <p:spPr>
          <a:xfrm>
            <a:off x="4200203" y="2924944"/>
            <a:ext cx="4673074" cy="307777"/>
          </a:xfrm>
          <a:prstGeom prst="rect">
            <a:avLst/>
          </a:prstGeom>
          <a:noFill/>
          <a:ln>
            <a:solidFill>
              <a:schemeClr val="tx1"/>
            </a:solidFill>
          </a:ln>
        </p:spPr>
        <p:txBody>
          <a:bodyPr wrap="none" rtlCol="0">
            <a:spAutoFit/>
          </a:bodyPr>
          <a:lstStyle/>
          <a:p>
            <a:r>
              <a:rPr lang="zh-CN" altLang="zh-CN" sz="1400" dirty="0" smtClean="0"/>
              <a:t>仪器设备生产或设计制造单位的全称</a:t>
            </a:r>
            <a:r>
              <a:rPr lang="zh-CN" altLang="en-US" sz="1400" dirty="0" smtClean="0"/>
              <a:t>，参照国资信息填写</a:t>
            </a:r>
            <a:endParaRPr lang="zh-CN" altLang="en-US" sz="1400" dirty="0"/>
          </a:p>
        </p:txBody>
      </p:sp>
      <p:cxnSp>
        <p:nvCxnSpPr>
          <p:cNvPr id="25" name="直接箭头连接符 24"/>
          <p:cNvCxnSpPr/>
          <p:nvPr/>
        </p:nvCxnSpPr>
        <p:spPr>
          <a:xfrm>
            <a:off x="3840187" y="270892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00203" y="2564904"/>
            <a:ext cx="4852610" cy="307777"/>
          </a:xfrm>
          <a:prstGeom prst="rect">
            <a:avLst/>
          </a:prstGeom>
          <a:noFill/>
          <a:ln>
            <a:solidFill>
              <a:schemeClr val="tx1"/>
            </a:solidFill>
          </a:ln>
        </p:spPr>
        <p:txBody>
          <a:bodyPr wrap="none" rtlCol="0">
            <a:spAutoFit/>
          </a:bodyPr>
          <a:lstStyle/>
          <a:p>
            <a:r>
              <a:rPr lang="zh-CN" altLang="zh-CN" sz="1400" dirty="0" smtClean="0"/>
              <a:t>仪器设备的实际制造地所在国家或地区，</a:t>
            </a:r>
            <a:r>
              <a:rPr lang="zh-CN" altLang="en-US" sz="1400" dirty="0" smtClean="0"/>
              <a:t>参照国资信息填写</a:t>
            </a:r>
            <a:endParaRPr lang="zh-CN" altLang="en-US" sz="1400" dirty="0"/>
          </a:p>
        </p:txBody>
      </p:sp>
      <p:cxnSp>
        <p:nvCxnSpPr>
          <p:cNvPr id="28" name="直接箭头连接符 27"/>
          <p:cNvCxnSpPr/>
          <p:nvPr/>
        </p:nvCxnSpPr>
        <p:spPr>
          <a:xfrm>
            <a:off x="3876179" y="3789040"/>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00203" y="3625279"/>
            <a:ext cx="1656184" cy="307777"/>
          </a:xfrm>
          <a:prstGeom prst="rect">
            <a:avLst/>
          </a:prstGeom>
          <a:noFill/>
          <a:ln>
            <a:solidFill>
              <a:schemeClr val="tx1"/>
            </a:solidFill>
          </a:ln>
        </p:spPr>
        <p:txBody>
          <a:bodyPr wrap="square" rtlCol="0">
            <a:spAutoFit/>
          </a:bodyPr>
          <a:lstStyle/>
          <a:p>
            <a:r>
              <a:rPr lang="zh-CN" altLang="en-US" sz="1400" dirty="0" smtClean="0"/>
              <a:t>参照国资信息填写</a:t>
            </a:r>
            <a:endParaRPr lang="zh-CN" altLang="en-US" sz="1400" dirty="0"/>
          </a:p>
        </p:txBody>
      </p:sp>
      <p:cxnSp>
        <p:nvCxnSpPr>
          <p:cNvPr id="30" name="直接箭头连接符 29"/>
          <p:cNvCxnSpPr/>
          <p:nvPr/>
        </p:nvCxnSpPr>
        <p:spPr>
          <a:xfrm>
            <a:off x="3876179" y="4168825"/>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00203" y="4005064"/>
            <a:ext cx="3312368" cy="307777"/>
          </a:xfrm>
          <a:prstGeom prst="rect">
            <a:avLst/>
          </a:prstGeom>
          <a:noFill/>
          <a:ln>
            <a:solidFill>
              <a:schemeClr val="tx1"/>
            </a:solidFill>
          </a:ln>
        </p:spPr>
        <p:txBody>
          <a:bodyPr wrap="square" rtlCol="0">
            <a:spAutoFit/>
          </a:bodyPr>
          <a:lstStyle/>
          <a:p>
            <a:r>
              <a:rPr lang="zh-CN" altLang="zh-CN" sz="1400" dirty="0" smtClean="0"/>
              <a:t>按仪器设备生产制造厂商的标识填写</a:t>
            </a:r>
            <a:endParaRPr lang="zh-CN" altLang="en-US" sz="1400" dirty="0"/>
          </a:p>
        </p:txBody>
      </p:sp>
      <p:cxnSp>
        <p:nvCxnSpPr>
          <p:cNvPr id="32" name="直接箭头连接符 31"/>
          <p:cNvCxnSpPr/>
          <p:nvPr/>
        </p:nvCxnSpPr>
        <p:spPr>
          <a:xfrm>
            <a:off x="3876179" y="4600873"/>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00203" y="4437112"/>
            <a:ext cx="1656184" cy="307777"/>
          </a:xfrm>
          <a:prstGeom prst="rect">
            <a:avLst/>
          </a:prstGeom>
          <a:noFill/>
          <a:ln>
            <a:solidFill>
              <a:schemeClr val="tx1"/>
            </a:solidFill>
          </a:ln>
        </p:spPr>
        <p:txBody>
          <a:bodyPr wrap="square" rtlCol="0">
            <a:spAutoFit/>
          </a:bodyPr>
          <a:lstStyle/>
          <a:p>
            <a:r>
              <a:rPr lang="zh-CN" altLang="en-US" sz="1400" dirty="0" smtClean="0"/>
              <a:t>根据国资信息填写</a:t>
            </a:r>
            <a:endParaRPr lang="zh-CN" altLang="en-US" sz="1400" dirty="0"/>
          </a:p>
        </p:txBody>
      </p:sp>
      <p:cxnSp>
        <p:nvCxnSpPr>
          <p:cNvPr id="34" name="直接箭头连接符 33"/>
          <p:cNvCxnSpPr/>
          <p:nvPr/>
        </p:nvCxnSpPr>
        <p:spPr>
          <a:xfrm>
            <a:off x="3876179" y="4960913"/>
            <a:ext cx="21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200203" y="4797152"/>
            <a:ext cx="3600400" cy="307777"/>
          </a:xfrm>
          <a:prstGeom prst="rect">
            <a:avLst/>
          </a:prstGeom>
          <a:noFill/>
          <a:ln>
            <a:solidFill>
              <a:schemeClr val="tx1"/>
            </a:solidFill>
          </a:ln>
        </p:spPr>
        <p:txBody>
          <a:bodyPr wrap="square" rtlCol="0">
            <a:spAutoFit/>
          </a:bodyPr>
          <a:lstStyle/>
          <a:p>
            <a:r>
              <a:rPr lang="zh-CN" altLang="en-US" sz="1400" dirty="0" smtClean="0"/>
              <a:t>根据国资“入账日期”信息填写</a:t>
            </a:r>
            <a:endParaRPr lang="zh-CN" altLang="en-US" sz="1400" dirty="0"/>
          </a:p>
        </p:txBody>
      </p:sp>
      <p:sp>
        <p:nvSpPr>
          <p:cNvPr id="23" name="矩形 22"/>
          <p:cNvSpPr/>
          <p:nvPr/>
        </p:nvSpPr>
        <p:spPr>
          <a:xfrm>
            <a:off x="1043608" y="476672"/>
            <a:ext cx="264687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五、信息填报说明</a:t>
            </a: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8" y="1412776"/>
            <a:ext cx="7056784" cy="4631875"/>
          </a:xfrm>
          <a:prstGeom prst="rect">
            <a:avLst/>
          </a:prstGeom>
          <a:noFill/>
          <a:ln w="9525">
            <a:noFill/>
            <a:miter lim="800000"/>
            <a:headEnd/>
            <a:tailEnd/>
          </a:ln>
        </p:spPr>
      </p:pic>
      <p:sp>
        <p:nvSpPr>
          <p:cNvPr id="4" name="TextBox 3"/>
          <p:cNvSpPr txBox="1"/>
          <p:nvPr/>
        </p:nvSpPr>
        <p:spPr>
          <a:xfrm>
            <a:off x="6300192" y="2924944"/>
            <a:ext cx="1800200" cy="307777"/>
          </a:xfrm>
          <a:prstGeom prst="rect">
            <a:avLst/>
          </a:prstGeom>
          <a:noFill/>
          <a:ln>
            <a:solidFill>
              <a:schemeClr val="tx1"/>
            </a:solidFill>
          </a:ln>
        </p:spPr>
        <p:txBody>
          <a:bodyPr wrap="square" rtlCol="0">
            <a:spAutoFit/>
          </a:bodyPr>
          <a:lstStyle/>
          <a:p>
            <a:r>
              <a:rPr lang="zh-CN" altLang="en-US" sz="1400" dirty="0" smtClean="0"/>
              <a:t>参考国资信息填写</a:t>
            </a:r>
            <a:endParaRPr lang="zh-CN" altLang="en-US" sz="1400" dirty="0"/>
          </a:p>
        </p:txBody>
      </p:sp>
      <p:sp>
        <p:nvSpPr>
          <p:cNvPr id="6" name="矩形 5"/>
          <p:cNvSpPr/>
          <p:nvPr/>
        </p:nvSpPr>
        <p:spPr>
          <a:xfrm>
            <a:off x="1043608" y="476672"/>
            <a:ext cx="264687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五、信息填报说明</a:t>
            </a: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8" y="1412776"/>
            <a:ext cx="7056784" cy="4631875"/>
          </a:xfrm>
          <a:prstGeom prst="rect">
            <a:avLst/>
          </a:prstGeom>
          <a:noFill/>
          <a:ln w="9525">
            <a:noFill/>
            <a:miter lim="800000"/>
            <a:headEnd/>
            <a:tailEnd/>
          </a:ln>
        </p:spPr>
      </p:pic>
      <p:sp>
        <p:nvSpPr>
          <p:cNvPr id="4" name="TextBox 3"/>
          <p:cNvSpPr txBox="1"/>
          <p:nvPr/>
        </p:nvSpPr>
        <p:spPr>
          <a:xfrm>
            <a:off x="6300192" y="2924944"/>
            <a:ext cx="1800200" cy="307777"/>
          </a:xfrm>
          <a:prstGeom prst="rect">
            <a:avLst/>
          </a:prstGeom>
          <a:noFill/>
          <a:ln>
            <a:solidFill>
              <a:schemeClr val="tx1"/>
            </a:solidFill>
          </a:ln>
        </p:spPr>
        <p:txBody>
          <a:bodyPr wrap="square" rtlCol="0">
            <a:spAutoFit/>
          </a:bodyPr>
          <a:lstStyle/>
          <a:p>
            <a:r>
              <a:rPr lang="zh-CN" altLang="en-US" sz="1400" dirty="0" smtClean="0"/>
              <a:t>参考国资信息填写</a:t>
            </a:r>
            <a:endParaRPr lang="zh-CN" altLang="en-US" sz="1400" dirty="0"/>
          </a:p>
        </p:txBody>
      </p:sp>
      <p:sp>
        <p:nvSpPr>
          <p:cNvPr id="5" name="矩形 4"/>
          <p:cNvSpPr/>
          <p:nvPr/>
        </p:nvSpPr>
        <p:spPr>
          <a:xfrm>
            <a:off x="1043608" y="476672"/>
            <a:ext cx="264687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五、信息填报说明</a:t>
            </a: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4848" y="1488126"/>
            <a:ext cx="7054304" cy="3881747"/>
          </a:xfrm>
          <a:prstGeom prst="rect">
            <a:avLst/>
          </a:prstGeom>
          <a:noFill/>
          <a:ln w="9525">
            <a:noFill/>
            <a:miter lim="800000"/>
            <a:headEnd/>
            <a:tailEnd/>
          </a:ln>
        </p:spPr>
      </p:pic>
      <p:sp>
        <p:nvSpPr>
          <p:cNvPr id="6" name="TextBox 5"/>
          <p:cNvSpPr txBox="1"/>
          <p:nvPr/>
        </p:nvSpPr>
        <p:spPr>
          <a:xfrm>
            <a:off x="5292080" y="3429001"/>
            <a:ext cx="1080120" cy="307777"/>
          </a:xfrm>
          <a:prstGeom prst="rect">
            <a:avLst/>
          </a:prstGeom>
          <a:noFill/>
          <a:ln>
            <a:solidFill>
              <a:schemeClr val="tx1"/>
            </a:solidFill>
          </a:ln>
        </p:spPr>
        <p:txBody>
          <a:bodyPr wrap="square" rtlCol="0">
            <a:spAutoFit/>
          </a:bodyPr>
          <a:lstStyle/>
          <a:p>
            <a:r>
              <a:rPr lang="zh-CN" altLang="en-US" sz="1400" dirty="0" smtClean="0"/>
              <a:t>据实填写</a:t>
            </a:r>
            <a:endParaRPr lang="zh-CN" altLang="en-US" sz="1400" dirty="0"/>
          </a:p>
        </p:txBody>
      </p:sp>
      <p:sp>
        <p:nvSpPr>
          <p:cNvPr id="7" name="TextBox 6"/>
          <p:cNvSpPr txBox="1"/>
          <p:nvPr/>
        </p:nvSpPr>
        <p:spPr>
          <a:xfrm>
            <a:off x="1331640" y="5589240"/>
            <a:ext cx="6227987" cy="369332"/>
          </a:xfrm>
          <a:prstGeom prst="rect">
            <a:avLst/>
          </a:prstGeom>
          <a:noFill/>
        </p:spPr>
        <p:txBody>
          <a:bodyPr wrap="none" rtlCol="0">
            <a:spAutoFit/>
          </a:bodyPr>
          <a:lstStyle/>
          <a:p>
            <a:r>
              <a:rPr lang="zh-CN" altLang="en-US" dirty="0" smtClean="0">
                <a:latin typeface="微软雅黑" pitchFamily="34" charset="-122"/>
                <a:ea typeface="微软雅黑" pitchFamily="34" charset="-122"/>
              </a:rPr>
              <a:t>切记，填写完毕后请点击</a:t>
            </a:r>
            <a:r>
              <a:rPr lang="zh-CN" altLang="en-US" b="1" dirty="0" smtClean="0">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保存”</a:t>
            </a:r>
            <a:r>
              <a:rPr lang="zh-CN" altLang="en-US" dirty="0" smtClean="0">
                <a:latin typeface="微软雅黑" pitchFamily="34" charset="-122"/>
                <a:ea typeface="微软雅黑" pitchFamily="34" charset="-122"/>
              </a:rPr>
              <a:t>按钮，</a:t>
            </a:r>
            <a:r>
              <a:rPr lang="zh-CN" altLang="en-US" b="1" dirty="0" smtClean="0">
                <a:solidFill>
                  <a:srgbClr val="FF0000"/>
                </a:solidFill>
                <a:latin typeface="微软雅黑" pitchFamily="34" charset="-122"/>
                <a:ea typeface="微软雅黑" pitchFamily="34" charset="-122"/>
              </a:rPr>
              <a:t>请勿点击提交按钮</a:t>
            </a:r>
            <a:endParaRPr lang="zh-CN" altLang="en-US" b="1" dirty="0">
              <a:solidFill>
                <a:srgbClr val="FF0000"/>
              </a:solidFill>
              <a:latin typeface="微软雅黑" pitchFamily="34" charset="-122"/>
              <a:ea typeface="微软雅黑" pitchFamily="34" charset="-122"/>
            </a:endParaRPr>
          </a:p>
        </p:txBody>
      </p:sp>
      <p:sp>
        <p:nvSpPr>
          <p:cNvPr id="8" name="TextBox 7"/>
          <p:cNvSpPr txBox="1"/>
          <p:nvPr/>
        </p:nvSpPr>
        <p:spPr>
          <a:xfrm>
            <a:off x="1368349" y="6021288"/>
            <a:ext cx="6155979" cy="646331"/>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填写后通过电话或</a:t>
            </a:r>
            <a:r>
              <a:rPr lang="en-US" altLang="zh-CN" dirty="0" err="1" smtClean="0">
                <a:latin typeface="微软雅黑" pitchFamily="34" charset="-122"/>
                <a:ea typeface="微软雅黑" pitchFamily="34" charset="-122"/>
              </a:rPr>
              <a:t>qq</a:t>
            </a:r>
            <a:r>
              <a:rPr lang="zh-CN" altLang="en-US" dirty="0" smtClean="0">
                <a:latin typeface="微软雅黑" pitchFamily="34" charset="-122"/>
                <a:ea typeface="微软雅黑" pitchFamily="34" charset="-122"/>
              </a:rPr>
              <a:t>群及时告知实验室安全与条件保障处，方便我们及时</a:t>
            </a:r>
            <a:r>
              <a:rPr lang="zh-CN" altLang="en-US" smtClean="0">
                <a:latin typeface="微软雅黑" pitchFamily="34" charset="-122"/>
                <a:ea typeface="微软雅黑" pitchFamily="34" charset="-122"/>
              </a:rPr>
              <a:t>审核提交。</a:t>
            </a:r>
            <a:endParaRPr lang="zh-CN" altLang="en-US" b="1" dirty="0">
              <a:solidFill>
                <a:srgbClr val="FF0000"/>
              </a:solidFill>
              <a:latin typeface="微软雅黑" pitchFamily="34" charset="-122"/>
              <a:ea typeface="微软雅黑" pitchFamily="34" charset="-122"/>
            </a:endParaRPr>
          </a:p>
        </p:txBody>
      </p:sp>
      <p:sp>
        <p:nvSpPr>
          <p:cNvPr id="9" name="矩形 8"/>
          <p:cNvSpPr/>
          <p:nvPr/>
        </p:nvSpPr>
        <p:spPr>
          <a:xfrm>
            <a:off x="1043608" y="476672"/>
            <a:ext cx="2646878"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五、信息填报说明</a:t>
            </a:r>
            <a:endParaRPr lang="en-US" altLang="zh-CN" sz="24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39043" y="1268760"/>
            <a:ext cx="6665913" cy="381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5616" y="1268760"/>
            <a:ext cx="2741328" cy="523220"/>
          </a:xfrm>
          <a:prstGeom prst="rect">
            <a:avLst/>
          </a:prstGeom>
        </p:spPr>
        <p:txBody>
          <a:bodyPr wrap="none">
            <a:spAutoFit/>
          </a:bodyPr>
          <a:lstStyle/>
          <a:p>
            <a:r>
              <a:rPr lang="zh-CN" altLang="en-US" sz="2800" dirty="0" smtClean="0"/>
              <a:t>网址：</a:t>
            </a:r>
            <a:r>
              <a:rPr lang="en-US" altLang="zh-CN" sz="2800" dirty="0" smtClean="0"/>
              <a:t>nrii.org.cn</a:t>
            </a:r>
            <a:endParaRPr lang="zh-CN" altLang="en-US" sz="2800" dirty="0"/>
          </a:p>
        </p:txBody>
      </p:sp>
      <p:pic>
        <p:nvPicPr>
          <p:cNvPr id="1026" name="Picture 2"/>
          <p:cNvPicPr>
            <a:picLocks noChangeAspect="1" noChangeArrowheads="1"/>
          </p:cNvPicPr>
          <p:nvPr/>
        </p:nvPicPr>
        <p:blipFill>
          <a:blip r:embed="rId2" cstate="print"/>
          <a:srcRect l="6209" r="8301"/>
          <a:stretch>
            <a:fillRect/>
          </a:stretch>
        </p:blipFill>
        <p:spPr bwMode="auto">
          <a:xfrm>
            <a:off x="569538" y="2564482"/>
            <a:ext cx="8004923" cy="3816846"/>
          </a:xfrm>
          <a:prstGeom prst="rect">
            <a:avLst/>
          </a:prstGeom>
          <a:noFill/>
          <a:ln w="9525">
            <a:noFill/>
            <a:miter lim="800000"/>
            <a:headEnd/>
            <a:tailEnd/>
          </a:ln>
        </p:spPr>
      </p:pic>
      <p:sp>
        <p:nvSpPr>
          <p:cNvPr id="5" name="矩形 4"/>
          <p:cNvSpPr/>
          <p:nvPr/>
        </p:nvSpPr>
        <p:spPr>
          <a:xfrm>
            <a:off x="649367" y="548680"/>
            <a:ext cx="8494633"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一、登录重大科研基础设施和大型科研仪器国家网络管理平台</a:t>
            </a:r>
            <a:endParaRPr lang="zh-CN" altLang="en-US" sz="2400" b="1" dirty="0">
              <a:latin typeface="微软雅黑" pitchFamily="34" charset="-122"/>
              <a:ea typeface="微软雅黑" pitchFamily="34" charset="-122"/>
            </a:endParaRPr>
          </a:p>
        </p:txBody>
      </p:sp>
      <p:sp>
        <p:nvSpPr>
          <p:cNvPr id="6" name="矩形 5"/>
          <p:cNvSpPr/>
          <p:nvPr/>
        </p:nvSpPr>
        <p:spPr>
          <a:xfrm>
            <a:off x="7236296" y="2974092"/>
            <a:ext cx="28803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732240" y="1412776"/>
            <a:ext cx="162095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zh-CN" altLang="en-US" sz="2800" dirty="0" smtClean="0"/>
              <a:t>点击登录</a:t>
            </a:r>
            <a:endParaRPr lang="zh-CN" altLang="en-US" sz="2800" dirty="0"/>
          </a:p>
        </p:txBody>
      </p:sp>
      <p:sp>
        <p:nvSpPr>
          <p:cNvPr id="10" name="下箭头 9"/>
          <p:cNvSpPr/>
          <p:nvPr/>
        </p:nvSpPr>
        <p:spPr>
          <a:xfrm>
            <a:off x="7380312" y="1916832"/>
            <a:ext cx="28803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115616" y="1268760"/>
            <a:ext cx="2339102" cy="523220"/>
          </a:xfrm>
          <a:prstGeom prst="rect">
            <a:avLst/>
          </a:prstGeom>
        </p:spPr>
        <p:txBody>
          <a:bodyPr wrap="none">
            <a:spAutoFit/>
          </a:bodyPr>
          <a:lstStyle/>
          <a:p>
            <a:r>
              <a:rPr lang="zh-CN" altLang="en-US" sz="2800" dirty="0" smtClean="0"/>
              <a:t>选择管理用户</a:t>
            </a:r>
            <a:endParaRPr lang="zh-CN" altLang="en-US" sz="2800" dirty="0"/>
          </a:p>
        </p:txBody>
      </p:sp>
      <p:sp>
        <p:nvSpPr>
          <p:cNvPr id="11" name="矩形 10"/>
          <p:cNvSpPr/>
          <p:nvPr/>
        </p:nvSpPr>
        <p:spPr>
          <a:xfrm>
            <a:off x="649367" y="548680"/>
            <a:ext cx="8494633"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一、登录重大科研基础设施和大型科研仪器国家网络管理平台</a:t>
            </a:r>
            <a:endParaRPr lang="zh-CN" altLang="en-US" sz="2400" b="1"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354968" y="2060848"/>
            <a:ext cx="8434064"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49367" y="548680"/>
            <a:ext cx="8494633"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一、登录重大科研基础设施和大型科研仪器国家网络管理平台</a:t>
            </a:r>
            <a:endParaRPr lang="zh-CN" altLang="en-US" sz="2400" b="1"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srcRect/>
          <a:stretch>
            <a:fillRect/>
          </a:stretch>
        </p:blipFill>
        <p:spPr bwMode="auto">
          <a:xfrm>
            <a:off x="1403648" y="1988840"/>
            <a:ext cx="4724003" cy="3748542"/>
          </a:xfrm>
          <a:prstGeom prst="rect">
            <a:avLst/>
          </a:prstGeom>
          <a:noFill/>
          <a:ln w="9525">
            <a:noFill/>
            <a:miter lim="800000"/>
            <a:headEnd/>
            <a:tailEnd/>
          </a:ln>
        </p:spPr>
      </p:pic>
      <p:sp>
        <p:nvSpPr>
          <p:cNvPr id="7" name="矩形 6"/>
          <p:cNvSpPr/>
          <p:nvPr/>
        </p:nvSpPr>
        <p:spPr>
          <a:xfrm>
            <a:off x="1259632" y="1340768"/>
            <a:ext cx="4852610" cy="523220"/>
          </a:xfrm>
          <a:prstGeom prst="rect">
            <a:avLst/>
          </a:prstGeom>
        </p:spPr>
        <p:txBody>
          <a:bodyPr wrap="none">
            <a:spAutoFit/>
          </a:bodyPr>
          <a:lstStyle/>
          <a:p>
            <a:r>
              <a:rPr lang="zh-CN" altLang="en-US" sz="2800" dirty="0" smtClean="0"/>
              <a:t>按要求输入用户名和密码登录</a:t>
            </a:r>
            <a:endParaRPr lang="zh-CN" altLang="en-US" sz="2800" dirty="0"/>
          </a:p>
        </p:txBody>
      </p:sp>
      <p:sp>
        <p:nvSpPr>
          <p:cNvPr id="8" name="矩形 7"/>
          <p:cNvSpPr/>
          <p:nvPr/>
        </p:nvSpPr>
        <p:spPr>
          <a:xfrm>
            <a:off x="6228184" y="2348880"/>
            <a:ext cx="2520280" cy="646331"/>
          </a:xfrm>
          <a:prstGeom prst="rect">
            <a:avLst/>
          </a:prstGeom>
        </p:spPr>
        <p:txBody>
          <a:bodyPr wrap="square">
            <a:spAutoFit/>
          </a:bodyPr>
          <a:lstStyle/>
          <a:p>
            <a:r>
              <a:rPr lang="zh-CN" altLang="en-US" dirty="0" smtClean="0"/>
              <a:t>用户：</a:t>
            </a:r>
            <a:r>
              <a:rPr lang="en-US" altLang="zh-CN" dirty="0" smtClean="0"/>
              <a:t>ins00000462</a:t>
            </a:r>
          </a:p>
          <a:p>
            <a:r>
              <a:rPr lang="zh-CN" altLang="en-US" dirty="0" smtClean="0"/>
              <a:t>密码：</a:t>
            </a:r>
            <a:r>
              <a:rPr lang="en-US" altLang="zh-CN" dirty="0" smtClean="0"/>
              <a:t>nstr.462</a:t>
            </a:r>
            <a:endParaRPr lang="zh-CN" altLang="en-US" dirty="0"/>
          </a:p>
        </p:txBody>
      </p:sp>
      <p:sp>
        <p:nvSpPr>
          <p:cNvPr id="6" name="TextBox 5"/>
          <p:cNvSpPr txBox="1"/>
          <p:nvPr/>
        </p:nvSpPr>
        <p:spPr>
          <a:xfrm>
            <a:off x="395536" y="5733256"/>
            <a:ext cx="8087470" cy="923330"/>
          </a:xfrm>
          <a:prstGeom prst="rect">
            <a:avLst/>
          </a:prstGeom>
          <a:noFill/>
        </p:spPr>
        <p:txBody>
          <a:bodyPr wrap="none" rtlCol="0">
            <a:spAutoFit/>
          </a:bodyPr>
          <a:lstStyle/>
          <a:p>
            <a:r>
              <a:rPr lang="zh-CN" altLang="en-US" b="1" dirty="0" smtClean="0"/>
              <a:t>首次登录需要认证，认证信息如下（认证信息是我校专有信息，请勿外泄）：</a:t>
            </a:r>
            <a:endParaRPr lang="en-US" altLang="zh-CN" b="1" dirty="0" smtClean="0"/>
          </a:p>
          <a:p>
            <a:r>
              <a:rPr lang="zh-CN" altLang="en-US" dirty="0" smtClean="0"/>
              <a:t>认证名称：</a:t>
            </a:r>
            <a:r>
              <a:rPr lang="en-US" altLang="zh-CN" dirty="0" smtClean="0"/>
              <a:t>gjpttbdataSA456^</a:t>
            </a:r>
          </a:p>
          <a:p>
            <a:r>
              <a:rPr lang="zh-CN" altLang="en-US" dirty="0" smtClean="0"/>
              <a:t>认证密码：</a:t>
            </a:r>
            <a:r>
              <a:rPr lang="en-US" altLang="zh-CN" dirty="0" smtClean="0"/>
              <a:t>7zd*^0eCj~#[2r5#</a:t>
            </a:r>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367" y="548680"/>
            <a:ext cx="3262432"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二、定位信息填报页面</a:t>
            </a:r>
            <a:endParaRPr lang="zh-CN" altLang="en-US" sz="2400" b="1" dirty="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2" cstate="print"/>
          <a:srcRect/>
          <a:stretch>
            <a:fillRect/>
          </a:stretch>
        </p:blipFill>
        <p:spPr bwMode="auto">
          <a:xfrm>
            <a:off x="683568" y="2060848"/>
            <a:ext cx="6923088" cy="4290001"/>
          </a:xfrm>
          <a:prstGeom prst="rect">
            <a:avLst/>
          </a:prstGeom>
          <a:noFill/>
          <a:ln w="9525">
            <a:noFill/>
            <a:miter lim="800000"/>
            <a:headEnd/>
            <a:tailEnd/>
          </a:ln>
        </p:spPr>
      </p:pic>
      <p:sp>
        <p:nvSpPr>
          <p:cNvPr id="4" name="矩形 3"/>
          <p:cNvSpPr/>
          <p:nvPr/>
        </p:nvSpPr>
        <p:spPr>
          <a:xfrm>
            <a:off x="827584" y="1268760"/>
            <a:ext cx="4134465" cy="523220"/>
          </a:xfrm>
          <a:prstGeom prst="rect">
            <a:avLst/>
          </a:prstGeom>
        </p:spPr>
        <p:txBody>
          <a:bodyPr wrap="none">
            <a:spAutoFit/>
          </a:bodyPr>
          <a:lstStyle/>
          <a:p>
            <a:r>
              <a:rPr lang="zh-CN" altLang="en-US" sz="2800" dirty="0" smtClean="0"/>
              <a:t>进入系统后点击基本信息</a:t>
            </a:r>
            <a:endParaRPr lang="zh-CN" altLang="en-US" sz="2800" dirty="0"/>
          </a:p>
        </p:txBody>
      </p:sp>
      <p:sp>
        <p:nvSpPr>
          <p:cNvPr id="5" name="下箭头 4"/>
          <p:cNvSpPr/>
          <p:nvPr/>
        </p:nvSpPr>
        <p:spPr>
          <a:xfrm>
            <a:off x="1619672" y="1844824"/>
            <a:ext cx="288032"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9367" y="548680"/>
            <a:ext cx="3262432"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二、定位信息填报页面</a:t>
            </a:r>
            <a:endParaRPr lang="zh-CN" altLang="en-US" sz="2400" b="1" dirty="0">
              <a:latin typeface="微软雅黑" pitchFamily="34" charset="-122"/>
              <a:ea typeface="微软雅黑" pitchFamily="34" charset="-122"/>
            </a:endParaRPr>
          </a:p>
        </p:txBody>
      </p:sp>
      <p:sp>
        <p:nvSpPr>
          <p:cNvPr id="4" name="矩形 3"/>
          <p:cNvSpPr/>
          <p:nvPr/>
        </p:nvSpPr>
        <p:spPr>
          <a:xfrm>
            <a:off x="827584" y="1268760"/>
            <a:ext cx="5570756" cy="523220"/>
          </a:xfrm>
          <a:prstGeom prst="rect">
            <a:avLst/>
          </a:prstGeom>
        </p:spPr>
        <p:txBody>
          <a:bodyPr wrap="none">
            <a:spAutoFit/>
          </a:bodyPr>
          <a:lstStyle/>
          <a:p>
            <a:r>
              <a:rPr lang="zh-CN" altLang="en-US" sz="2800" dirty="0" smtClean="0"/>
              <a:t>点击“基本信息”下“科研仪器”</a:t>
            </a:r>
            <a:endParaRPr lang="zh-CN" altLang="en-US" sz="2800" dirty="0"/>
          </a:p>
        </p:txBody>
      </p:sp>
      <p:pic>
        <p:nvPicPr>
          <p:cNvPr id="5122" name="Picture 2"/>
          <p:cNvPicPr>
            <a:picLocks noChangeAspect="1" noChangeArrowheads="1"/>
          </p:cNvPicPr>
          <p:nvPr/>
        </p:nvPicPr>
        <p:blipFill>
          <a:blip r:embed="rId2" cstate="print"/>
          <a:srcRect/>
          <a:stretch>
            <a:fillRect/>
          </a:stretch>
        </p:blipFill>
        <p:spPr bwMode="auto">
          <a:xfrm>
            <a:off x="899592" y="1916832"/>
            <a:ext cx="7344816" cy="4601414"/>
          </a:xfrm>
          <a:prstGeom prst="rect">
            <a:avLst/>
          </a:prstGeom>
          <a:noFill/>
          <a:ln w="9525">
            <a:noFill/>
            <a:miter lim="800000"/>
            <a:headEnd/>
            <a:tailEnd/>
          </a:ln>
        </p:spPr>
      </p:pic>
      <p:sp>
        <p:nvSpPr>
          <p:cNvPr id="5" name="下箭头 4"/>
          <p:cNvSpPr/>
          <p:nvPr/>
        </p:nvSpPr>
        <p:spPr>
          <a:xfrm>
            <a:off x="2123728" y="1772816"/>
            <a:ext cx="288032" cy="244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332656"/>
            <a:ext cx="7244291" cy="830997"/>
          </a:xfrm>
          <a:prstGeom prst="rect">
            <a:avLst/>
          </a:prstGeom>
        </p:spPr>
        <p:txBody>
          <a:bodyPr wrap="none">
            <a:spAutoFit/>
          </a:bodyPr>
          <a:lstStyle/>
          <a:p>
            <a:r>
              <a:rPr lang="zh-CN" altLang="en-US" sz="2400" b="1" dirty="0" smtClean="0">
                <a:latin typeface="微软雅黑" pitchFamily="34" charset="-122"/>
                <a:ea typeface="微软雅黑" pitchFamily="34" charset="-122"/>
              </a:rPr>
              <a:t>三、新增仪器信息填报</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（修改仪器信息填报请跳过，详见本</a:t>
            </a:r>
            <a:r>
              <a:rPr lang="en-US" altLang="zh-CN" sz="2400" b="1" dirty="0" smtClean="0">
                <a:latin typeface="微软雅黑" pitchFamily="34" charset="-122"/>
                <a:ea typeface="微软雅黑" pitchFamily="34" charset="-122"/>
              </a:rPr>
              <a:t>PPT</a:t>
            </a:r>
            <a:r>
              <a:rPr lang="zh-CN" altLang="en-US" sz="2400" b="1" dirty="0" smtClean="0">
                <a:latin typeface="微软雅黑" pitchFamily="34" charset="-122"/>
                <a:ea typeface="微软雅黑" pitchFamily="34" charset="-122"/>
              </a:rPr>
              <a:t>第四部分）</a:t>
            </a:r>
            <a:endParaRPr lang="zh-CN" altLang="en-US" sz="2400" b="1" dirty="0">
              <a:latin typeface="微软雅黑" pitchFamily="34" charset="-122"/>
              <a:ea typeface="微软雅黑" pitchFamily="34" charset="-122"/>
            </a:endParaRPr>
          </a:p>
        </p:txBody>
      </p:sp>
      <p:sp>
        <p:nvSpPr>
          <p:cNvPr id="9" name="矩形 8"/>
          <p:cNvSpPr/>
          <p:nvPr/>
        </p:nvSpPr>
        <p:spPr>
          <a:xfrm>
            <a:off x="940236" y="1484784"/>
            <a:ext cx="7263527" cy="830997"/>
          </a:xfrm>
          <a:prstGeom prst="rect">
            <a:avLst/>
          </a:prstGeom>
        </p:spPr>
        <p:txBody>
          <a:bodyPr wrap="none">
            <a:spAutoFit/>
          </a:bodyPr>
          <a:lstStyle/>
          <a:p>
            <a:r>
              <a:rPr lang="zh-CN" altLang="en-US" sz="2400" dirty="0" smtClean="0"/>
              <a:t>根据设备编号或名称查找，确定系统未填写过该设备</a:t>
            </a:r>
            <a:endParaRPr lang="en-US" altLang="zh-CN" sz="2400" dirty="0" smtClean="0"/>
          </a:p>
          <a:p>
            <a:r>
              <a:rPr lang="zh-CN" altLang="en-US" sz="2400" dirty="0" smtClean="0"/>
              <a:t>（目前系统内设备是</a:t>
            </a:r>
            <a:r>
              <a:rPr lang="en-US" altLang="zh-CN" sz="2400" dirty="0" smtClean="0"/>
              <a:t>2015</a:t>
            </a:r>
            <a:r>
              <a:rPr lang="zh-CN" altLang="en-US" sz="2400" dirty="0" smtClean="0"/>
              <a:t>年以前设备）</a:t>
            </a:r>
            <a:endParaRPr lang="zh-CN" altLang="en-US" sz="2400" dirty="0"/>
          </a:p>
        </p:txBody>
      </p:sp>
      <p:pic>
        <p:nvPicPr>
          <p:cNvPr id="10" name="Picture 2"/>
          <p:cNvPicPr>
            <a:picLocks noChangeAspect="1" noChangeArrowheads="1"/>
          </p:cNvPicPr>
          <p:nvPr/>
        </p:nvPicPr>
        <p:blipFill>
          <a:blip r:embed="rId2" cstate="print"/>
          <a:srcRect/>
          <a:stretch>
            <a:fillRect/>
          </a:stretch>
        </p:blipFill>
        <p:spPr bwMode="auto">
          <a:xfrm>
            <a:off x="971599" y="2780928"/>
            <a:ext cx="6485451"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332656"/>
            <a:ext cx="7244291" cy="830997"/>
          </a:xfrm>
          <a:prstGeom prst="rect">
            <a:avLst/>
          </a:prstGeom>
        </p:spPr>
        <p:txBody>
          <a:bodyPr wrap="none">
            <a:spAutoFit/>
          </a:bodyPr>
          <a:lstStyle/>
          <a:p>
            <a:r>
              <a:rPr lang="zh-CN" altLang="en-US" sz="2400" b="1" dirty="0" smtClean="0">
                <a:latin typeface="微软雅黑" pitchFamily="34" charset="-122"/>
                <a:ea typeface="微软雅黑" pitchFamily="34" charset="-122"/>
              </a:rPr>
              <a:t>三、新增仪器信息填报</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（修改仪器信息填报请跳过，详见本</a:t>
            </a:r>
            <a:r>
              <a:rPr lang="en-US" altLang="zh-CN" sz="2400" b="1" dirty="0" smtClean="0">
                <a:latin typeface="微软雅黑" pitchFamily="34" charset="-122"/>
                <a:ea typeface="微软雅黑" pitchFamily="34" charset="-122"/>
              </a:rPr>
              <a:t>PPT</a:t>
            </a:r>
            <a:r>
              <a:rPr lang="zh-CN" altLang="en-US" sz="2400" b="1" dirty="0" smtClean="0">
                <a:latin typeface="微软雅黑" pitchFamily="34" charset="-122"/>
                <a:ea typeface="微软雅黑" pitchFamily="34" charset="-122"/>
              </a:rPr>
              <a:t>第四部分）</a:t>
            </a:r>
            <a:endParaRPr lang="zh-CN" altLang="en-US" sz="2400" b="1" dirty="0">
              <a:latin typeface="微软雅黑" pitchFamily="34" charset="-122"/>
              <a:ea typeface="微软雅黑" pitchFamily="34" charset="-122"/>
            </a:endParaRPr>
          </a:p>
        </p:txBody>
      </p:sp>
      <p:pic>
        <p:nvPicPr>
          <p:cNvPr id="6146" name="Picture 2"/>
          <p:cNvPicPr>
            <a:picLocks noChangeAspect="1" noChangeArrowheads="1"/>
          </p:cNvPicPr>
          <p:nvPr/>
        </p:nvPicPr>
        <p:blipFill>
          <a:blip r:embed="rId2" cstate="print"/>
          <a:srcRect/>
          <a:stretch>
            <a:fillRect/>
          </a:stretch>
        </p:blipFill>
        <p:spPr bwMode="auto">
          <a:xfrm>
            <a:off x="467544" y="2132856"/>
            <a:ext cx="6984776" cy="4390403"/>
          </a:xfrm>
          <a:prstGeom prst="rect">
            <a:avLst/>
          </a:prstGeom>
          <a:noFill/>
          <a:ln w="9525">
            <a:noFill/>
            <a:miter lim="800000"/>
            <a:headEnd/>
            <a:tailEnd/>
          </a:ln>
        </p:spPr>
      </p:pic>
      <p:sp>
        <p:nvSpPr>
          <p:cNvPr id="7" name="矩形 6"/>
          <p:cNvSpPr/>
          <p:nvPr/>
        </p:nvSpPr>
        <p:spPr>
          <a:xfrm>
            <a:off x="1187624" y="1340768"/>
            <a:ext cx="3057247" cy="523220"/>
          </a:xfrm>
          <a:prstGeom prst="rect">
            <a:avLst/>
          </a:prstGeom>
        </p:spPr>
        <p:txBody>
          <a:bodyPr wrap="none">
            <a:spAutoFit/>
          </a:bodyPr>
          <a:lstStyle/>
          <a:p>
            <a:r>
              <a:rPr lang="zh-CN" altLang="en-US" sz="2800" dirty="0" smtClean="0"/>
              <a:t>点击“新增仪器”</a:t>
            </a:r>
            <a:endParaRPr lang="zh-CN" altLang="en-US" sz="2800" dirty="0"/>
          </a:p>
        </p:txBody>
      </p:sp>
      <p:sp>
        <p:nvSpPr>
          <p:cNvPr id="5" name="下箭头 4"/>
          <p:cNvSpPr/>
          <p:nvPr/>
        </p:nvSpPr>
        <p:spPr>
          <a:xfrm>
            <a:off x="3419872" y="1844824"/>
            <a:ext cx="288032"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332656"/>
            <a:ext cx="5397631" cy="830997"/>
          </a:xfrm>
          <a:prstGeom prst="rect">
            <a:avLst/>
          </a:prstGeom>
        </p:spPr>
        <p:txBody>
          <a:bodyPr wrap="none">
            <a:spAutoFit/>
          </a:bodyPr>
          <a:lstStyle/>
          <a:p>
            <a:r>
              <a:rPr lang="zh-CN" altLang="en-US" sz="2400" b="1" dirty="0" smtClean="0">
                <a:latin typeface="微软雅黑" pitchFamily="34" charset="-122"/>
                <a:ea typeface="微软雅黑" pitchFamily="34" charset="-122"/>
              </a:rPr>
              <a:t>三、新增仪器信息填报</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（信息填写说明详见本</a:t>
            </a:r>
            <a:r>
              <a:rPr lang="en-US" altLang="zh-CN" sz="2400" b="1" dirty="0" smtClean="0">
                <a:latin typeface="微软雅黑" pitchFamily="34" charset="-122"/>
                <a:ea typeface="微软雅黑" pitchFamily="34" charset="-122"/>
              </a:rPr>
              <a:t>PPT</a:t>
            </a:r>
            <a:r>
              <a:rPr lang="zh-CN" altLang="en-US" sz="2400" b="1" dirty="0" smtClean="0">
                <a:latin typeface="微软雅黑" pitchFamily="34" charset="-122"/>
                <a:ea typeface="微软雅黑" pitchFamily="34" charset="-122"/>
              </a:rPr>
              <a:t>第五部分）</a:t>
            </a:r>
            <a:endParaRPr lang="zh-CN" altLang="en-US" sz="2400" b="1" dirty="0">
              <a:latin typeface="微软雅黑" pitchFamily="34" charset="-122"/>
              <a:ea typeface="微软雅黑" pitchFamily="34" charset="-122"/>
            </a:endParaRPr>
          </a:p>
        </p:txBody>
      </p:sp>
      <p:pic>
        <p:nvPicPr>
          <p:cNvPr id="7170" name="Picture 2"/>
          <p:cNvPicPr>
            <a:picLocks noChangeAspect="1" noChangeArrowheads="1"/>
          </p:cNvPicPr>
          <p:nvPr/>
        </p:nvPicPr>
        <p:blipFill>
          <a:blip r:embed="rId2" cstate="print"/>
          <a:srcRect t="6366"/>
          <a:stretch>
            <a:fillRect/>
          </a:stretch>
        </p:blipFill>
        <p:spPr bwMode="auto">
          <a:xfrm>
            <a:off x="971600" y="1943910"/>
            <a:ext cx="6785893" cy="4914090"/>
          </a:xfrm>
          <a:prstGeom prst="rect">
            <a:avLst/>
          </a:prstGeom>
          <a:noFill/>
          <a:ln w="9525">
            <a:noFill/>
            <a:miter lim="800000"/>
            <a:headEnd/>
            <a:tailEnd/>
          </a:ln>
        </p:spPr>
      </p:pic>
      <p:sp>
        <p:nvSpPr>
          <p:cNvPr id="8" name="矩形 7"/>
          <p:cNvSpPr/>
          <p:nvPr/>
        </p:nvSpPr>
        <p:spPr>
          <a:xfrm>
            <a:off x="1187624" y="1340768"/>
            <a:ext cx="3057247" cy="523220"/>
          </a:xfrm>
          <a:prstGeom prst="rect">
            <a:avLst/>
          </a:prstGeom>
        </p:spPr>
        <p:txBody>
          <a:bodyPr wrap="none">
            <a:spAutoFit/>
          </a:bodyPr>
          <a:lstStyle/>
          <a:p>
            <a:r>
              <a:rPr lang="zh-CN" altLang="en-US" sz="2800" dirty="0" smtClean="0"/>
              <a:t>根据提示填写信息</a:t>
            </a:r>
            <a:endParaRPr lang="zh-CN" alt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709</Words>
  <Application>Microsoft Office PowerPoint</Application>
  <PresentationFormat>全屏显示(4:3)</PresentationFormat>
  <Paragraphs>81</Paragraphs>
  <Slides>18</Slides>
  <Notes>0</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姚虎</cp:lastModifiedBy>
  <cp:revision>31</cp:revision>
  <dcterms:modified xsi:type="dcterms:W3CDTF">2019-06-04T10:14:19Z</dcterms:modified>
</cp:coreProperties>
</file>